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tags/tag62.xml" ContentType="application/vnd.openxmlformats-officedocument.presentationml.tags+xml"/>
  <Override PartName="/ppt/notesSlides/notesSlide3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0"/>
  </p:notesMasterIdLst>
  <p:handoutMasterIdLst>
    <p:handoutMasterId r:id="rId81"/>
  </p:handoutMasterIdLst>
  <p:sldIdLst>
    <p:sldId id="256" r:id="rId4"/>
    <p:sldId id="606" r:id="rId5"/>
    <p:sldId id="275" r:id="rId6"/>
    <p:sldId id="565" r:id="rId7"/>
    <p:sldId id="452" r:id="rId8"/>
    <p:sldId id="595" r:id="rId9"/>
    <p:sldId id="568" r:id="rId10"/>
    <p:sldId id="537" r:id="rId11"/>
    <p:sldId id="611" r:id="rId12"/>
    <p:sldId id="315" r:id="rId13"/>
    <p:sldId id="563" r:id="rId14"/>
    <p:sldId id="511" r:id="rId15"/>
    <p:sldId id="530" r:id="rId16"/>
    <p:sldId id="591" r:id="rId17"/>
    <p:sldId id="513" r:id="rId18"/>
    <p:sldId id="443" r:id="rId19"/>
    <p:sldId id="327" r:id="rId20"/>
    <p:sldId id="510" r:id="rId21"/>
    <p:sldId id="508" r:id="rId22"/>
    <p:sldId id="507" r:id="rId23"/>
    <p:sldId id="556" r:id="rId24"/>
    <p:sldId id="571" r:id="rId25"/>
    <p:sldId id="634" r:id="rId26"/>
    <p:sldId id="532" r:id="rId27"/>
    <p:sldId id="573" r:id="rId28"/>
    <p:sldId id="636" r:id="rId29"/>
    <p:sldId id="449" r:id="rId30"/>
    <p:sldId id="447" r:id="rId31"/>
    <p:sldId id="618" r:id="rId32"/>
    <p:sldId id="610" r:id="rId33"/>
    <p:sldId id="544" r:id="rId34"/>
    <p:sldId id="545" r:id="rId35"/>
    <p:sldId id="536" r:id="rId36"/>
    <p:sldId id="477" r:id="rId37"/>
    <p:sldId id="478" r:id="rId38"/>
    <p:sldId id="608" r:id="rId39"/>
    <p:sldId id="609" r:id="rId40"/>
    <p:sldId id="607" r:id="rId41"/>
    <p:sldId id="593" r:id="rId42"/>
    <p:sldId id="578" r:id="rId43"/>
    <p:sldId id="516" r:id="rId44"/>
    <p:sldId id="580" r:id="rId45"/>
    <p:sldId id="464" r:id="rId46"/>
    <p:sldId id="321" r:id="rId47"/>
    <p:sldId id="439" r:id="rId48"/>
    <p:sldId id="505" r:id="rId49"/>
    <p:sldId id="512" r:id="rId50"/>
    <p:sldId id="462" r:id="rId51"/>
    <p:sldId id="601" r:id="rId52"/>
    <p:sldId id="602" r:id="rId53"/>
    <p:sldId id="612" r:id="rId54"/>
    <p:sldId id="613" r:id="rId55"/>
    <p:sldId id="626" r:id="rId56"/>
    <p:sldId id="619" r:id="rId57"/>
    <p:sldId id="635" r:id="rId58"/>
    <p:sldId id="620" r:id="rId59"/>
    <p:sldId id="621" r:id="rId60"/>
    <p:sldId id="622" r:id="rId61"/>
    <p:sldId id="623" r:id="rId62"/>
    <p:sldId id="624" r:id="rId63"/>
    <p:sldId id="627" r:id="rId64"/>
    <p:sldId id="564" r:id="rId65"/>
    <p:sldId id="581" r:id="rId66"/>
    <p:sldId id="588" r:id="rId67"/>
    <p:sldId id="589" r:id="rId68"/>
    <p:sldId id="590" r:id="rId69"/>
    <p:sldId id="566" r:id="rId70"/>
    <p:sldId id="586" r:id="rId71"/>
    <p:sldId id="582" r:id="rId72"/>
    <p:sldId id="541" r:id="rId73"/>
    <p:sldId id="542" r:id="rId74"/>
    <p:sldId id="538" r:id="rId75"/>
    <p:sldId id="592" r:id="rId76"/>
    <p:sldId id="429" r:id="rId77"/>
    <p:sldId id="473" r:id="rId78"/>
    <p:sldId id="605" r:id="rId79"/>
  </p:sldIdLst>
  <p:sldSz cx="9144000" cy="6858000" type="screen4x3"/>
  <p:notesSz cx="7099300" cy="10234613"/>
  <p:embeddedFontLst>
    <p:embeddedFont>
      <p:font typeface="GreekC" panose="020B0604020202020204" charset="0"/>
      <p:regular r:id="rId82"/>
    </p:embeddedFont>
    <p:embeddedFont>
      <p:font typeface="Candara" panose="020E0502030303020204" pitchFamily="34" charset="0"/>
      <p:regular r:id="rId83"/>
      <p:bold r:id="rId84"/>
      <p:italic r:id="rId85"/>
      <p:boldItalic r:id="rId86"/>
    </p:embeddedFont>
    <p:embeddedFont>
      <p:font typeface="Times" panose="02020603050405020304" pitchFamily="18" charset="0"/>
      <p:regular r:id="rId87"/>
      <p:bold r:id="rId88"/>
      <p:italic r:id="rId89"/>
      <p:boldItalic r:id="rId90"/>
    </p:embeddedFont>
    <p:embeddedFont>
      <p:font typeface="Cambria Math" panose="02040503050406030204" pitchFamily="18" charset="0"/>
      <p:regular r:id="rId91"/>
    </p:embeddedFont>
    <p:embeddedFont>
      <p:font typeface="Century Gothic" panose="020B0502020202020204" pitchFamily="34" charset="0"/>
      <p:regular r:id="rId92"/>
      <p:bold r:id="rId93"/>
      <p:italic r:id="rId94"/>
      <p:boldItalic r:id="rId95"/>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36"/>
            <p14:sldId id="449"/>
            <p14:sldId id="447"/>
            <p14:sldId id="618"/>
            <p14:sldId id="610"/>
            <p14:sldId id="544"/>
            <p14:sldId id="545"/>
            <p14:sldId id="536"/>
            <p14:sldId id="477"/>
            <p14:sldId id="478"/>
          </p14:sldIdLst>
        </p14:section>
        <p14:section name="Creating high energy dissipation rate" id="{621D52EC-9CA4-4850-BAEC-49A41317CD52}">
          <p14:sldIdLst>
            <p14:sldId id="608"/>
            <p14:sldId id="609"/>
            <p14:sldId id="607"/>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 id="6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71" d="100"/>
          <a:sy n="71" d="100"/>
        </p:scale>
        <p:origin x="1334" y="58"/>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6.fntdata"/><Relationship Id="rId61" Type="http://schemas.openxmlformats.org/officeDocument/2006/relationships/slide" Target="slides/slide58.xml"/><Relationship Id="rId82"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2.fntdata"/><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18</a:t>
            </a:fld>
            <a:endParaRPr lang="en-US"/>
          </a:p>
        </p:txBody>
      </p:sp>
    </p:spTree>
    <p:extLst>
      <p:ext uri="{BB962C8B-B14F-4D97-AF65-F5344CB8AC3E}">
        <p14:creationId xmlns:p14="http://schemas.microsoft.com/office/powerpoint/2010/main" val="179364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When we mix harder the eddies get smaller!</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smtClean="0"/>
              <a:t>.</a:t>
            </a:r>
          </a:p>
          <a:p>
            <a:r>
              <a:rPr lang="es-HN" baseline="0" dirty="0" err="1" smtClean="0"/>
              <a:t>Coming</a:t>
            </a:r>
            <a:r>
              <a:rPr lang="es-HN" baseline="0" dirty="0" smtClean="0"/>
              <a:t> up </a:t>
            </a:r>
            <a:r>
              <a:rPr lang="es-HN" baseline="0" dirty="0" err="1" smtClean="0"/>
              <a:t>flocculators</a:t>
            </a:r>
            <a:r>
              <a:rPr lang="es-HN" baseline="0" dirty="0" smtClean="0"/>
              <a:t>. </a:t>
            </a:r>
            <a:r>
              <a:rPr lang="es-HN" baseline="0" dirty="0" err="1" smtClean="0"/>
              <a:t>Should</a:t>
            </a:r>
            <a:r>
              <a:rPr lang="es-HN" baseline="0" dirty="0" smtClean="0"/>
              <a:t> </a:t>
            </a:r>
            <a:r>
              <a:rPr lang="es-HN" baseline="0" dirty="0" err="1" smtClean="0"/>
              <a:t>mechanical</a:t>
            </a:r>
            <a:r>
              <a:rPr lang="es-HN" baseline="0" dirty="0" smtClean="0"/>
              <a:t> </a:t>
            </a:r>
            <a:r>
              <a:rPr lang="es-HN" baseline="0" dirty="0" err="1" smtClean="0"/>
              <a:t>flocculators</a:t>
            </a:r>
            <a:r>
              <a:rPr lang="es-HN" baseline="0" dirty="0" smtClean="0"/>
              <a:t> </a:t>
            </a:r>
            <a:r>
              <a:rPr lang="es-HN" baseline="0" dirty="0" err="1" smtClean="0"/>
              <a:t>have</a:t>
            </a:r>
            <a:r>
              <a:rPr lang="es-HN" baseline="0" dirty="0" smtClean="0"/>
              <a:t> </a:t>
            </a:r>
            <a:r>
              <a:rPr lang="es-HN" baseline="0" dirty="0" err="1" smtClean="0"/>
              <a:t>large</a:t>
            </a:r>
            <a:r>
              <a:rPr lang="es-HN" baseline="0" dirty="0" smtClean="0"/>
              <a:t> </a:t>
            </a:r>
            <a:r>
              <a:rPr lang="es-HN" baseline="0" dirty="0" err="1" smtClean="0"/>
              <a:t>paddles</a:t>
            </a:r>
            <a:r>
              <a:rPr lang="es-HN" baseline="0" dirty="0" smtClean="0"/>
              <a:t> </a:t>
            </a:r>
            <a:r>
              <a:rPr lang="es-HN" baseline="0" dirty="0" err="1" smtClean="0"/>
              <a:t>or</a:t>
            </a:r>
            <a:r>
              <a:rPr lang="es-HN" baseline="0" dirty="0" smtClean="0"/>
              <a:t> </a:t>
            </a:r>
            <a:r>
              <a:rPr lang="es-HN" baseline="0" dirty="0" err="1" smtClean="0"/>
              <a:t>small</a:t>
            </a:r>
            <a:r>
              <a:rPr lang="es-HN" baseline="0" dirty="0" smtClean="0"/>
              <a:t> </a:t>
            </a:r>
            <a:r>
              <a:rPr lang="es-HN" baseline="0" dirty="0" err="1" smtClean="0"/>
              <a:t>paddles</a:t>
            </a:r>
            <a:r>
              <a:rPr lang="es-HN" baseline="0" dirty="0" smtClean="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34</a:t>
            </a:fld>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36</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37</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43</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US" dirty="0" smtClean="0"/>
              <a:t>Deriving the equations</a:t>
            </a:r>
            <a:r>
              <a:rPr lang="en-US" baseline="0" dirty="0" smtClean="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45</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48</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49</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61</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73</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74</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75</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2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9.png"/><Relationship Id="rId5" Type="http://schemas.openxmlformats.org/officeDocument/2006/relationships/tags" Target="../tags/tag10.xml"/><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9.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1.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6.xml"/><Relationship Id="rId1" Type="http://schemas.openxmlformats.org/officeDocument/2006/relationships/tags" Target="../tags/tag2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46.png"/><Relationship Id="rId18" Type="http://schemas.openxmlformats.org/officeDocument/2006/relationships/image" Target="../media/image54.png"/><Relationship Id="rId3" Type="http://schemas.openxmlformats.org/officeDocument/2006/relationships/tags" Target="../tags/tag28.xml"/><Relationship Id="rId7" Type="http://schemas.openxmlformats.org/officeDocument/2006/relationships/slideLayout" Target="../slideLayouts/slideLayout19.xml"/><Relationship Id="rId12" Type="http://schemas.openxmlformats.org/officeDocument/2006/relationships/image" Target="../media/image49.wmf"/><Relationship Id="rId17" Type="http://schemas.openxmlformats.org/officeDocument/2006/relationships/image" Target="../media/image53.png"/><Relationship Id="rId2" Type="http://schemas.openxmlformats.org/officeDocument/2006/relationships/tags" Target="../tags/tag27.xml"/><Relationship Id="rId16" Type="http://schemas.openxmlformats.org/officeDocument/2006/relationships/image" Target="../media/image52.png"/><Relationship Id="rId1" Type="http://schemas.openxmlformats.org/officeDocument/2006/relationships/vmlDrawing" Target="../drawings/vmlDrawing2.vml"/><Relationship Id="rId6" Type="http://schemas.openxmlformats.org/officeDocument/2006/relationships/tags" Target="../tags/tag31.xml"/><Relationship Id="rId11" Type="http://schemas.openxmlformats.org/officeDocument/2006/relationships/oleObject" Target="../embeddings/oleObject3.bin"/><Relationship Id="rId5" Type="http://schemas.openxmlformats.org/officeDocument/2006/relationships/tags" Target="../tags/tag30.xml"/><Relationship Id="rId15" Type="http://schemas.openxmlformats.org/officeDocument/2006/relationships/image" Target="../media/image51.png"/><Relationship Id="rId10" Type="http://schemas.openxmlformats.org/officeDocument/2006/relationships/image" Target="../media/image48.wmf"/><Relationship Id="rId19" Type="http://schemas.openxmlformats.org/officeDocument/2006/relationships/image" Target="../media/image55.png"/><Relationship Id="rId4" Type="http://schemas.openxmlformats.org/officeDocument/2006/relationships/tags" Target="../tags/tag29.xml"/><Relationship Id="rId9" Type="http://schemas.openxmlformats.org/officeDocument/2006/relationships/oleObject" Target="../embeddings/oleObject2.bin"/><Relationship Id="rId1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32.xml"/><Relationship Id="rId5" Type="http://schemas.openxmlformats.org/officeDocument/2006/relationships/image" Target="../media/image5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3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image" Target="../media/image5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62.png"/><Relationship Id="rId3" Type="http://schemas.openxmlformats.org/officeDocument/2006/relationships/tags" Target="../tags/tag35.xml"/><Relationship Id="rId7" Type="http://schemas.openxmlformats.org/officeDocument/2006/relationships/slideLayout" Target="../slideLayouts/slideLayout19.xml"/><Relationship Id="rId12" Type="http://schemas.openxmlformats.org/officeDocument/2006/relationships/image" Target="../media/image61.png"/><Relationship Id="rId2" Type="http://schemas.openxmlformats.org/officeDocument/2006/relationships/tags" Target="../tags/tag34.xml"/><Relationship Id="rId1" Type="http://schemas.openxmlformats.org/officeDocument/2006/relationships/vmlDrawing" Target="../drawings/vmlDrawing4.vml"/><Relationship Id="rId6" Type="http://schemas.openxmlformats.org/officeDocument/2006/relationships/tags" Target="../tags/tag38.xml"/><Relationship Id="rId11" Type="http://schemas.openxmlformats.org/officeDocument/2006/relationships/image" Target="../media/image60.png"/><Relationship Id="rId5" Type="http://schemas.openxmlformats.org/officeDocument/2006/relationships/tags" Target="../tags/tag37.xml"/><Relationship Id="rId15" Type="http://schemas.openxmlformats.org/officeDocument/2006/relationships/image" Target="../media/image64.png"/><Relationship Id="rId10" Type="http://schemas.openxmlformats.org/officeDocument/2006/relationships/image" Target="../media/image59.wmf"/><Relationship Id="rId4" Type="http://schemas.openxmlformats.org/officeDocument/2006/relationships/tags" Target="../tags/tag36.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4.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7.xml"/><Relationship Id="rId7" Type="http://schemas.openxmlformats.org/officeDocument/2006/relationships/image" Target="../media/image8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7.png"/><Relationship Id="rId3" Type="http://schemas.openxmlformats.org/officeDocument/2006/relationships/tags" Target="../tags/tag50.xml"/><Relationship Id="rId7" Type="http://schemas.openxmlformats.org/officeDocument/2006/relationships/notesSlide" Target="../notesSlides/notesSlide31.xml"/><Relationship Id="rId12" Type="http://schemas.openxmlformats.org/officeDocument/2006/relationships/image" Target="../media/image86.png"/><Relationship Id="rId2" Type="http://schemas.openxmlformats.org/officeDocument/2006/relationships/tags" Target="../tags/tag49.xml"/><Relationship Id="rId16" Type="http://schemas.openxmlformats.org/officeDocument/2006/relationships/image" Target="../media/image90.png"/><Relationship Id="rId1" Type="http://schemas.openxmlformats.org/officeDocument/2006/relationships/tags" Target="../tags/tag48.xml"/><Relationship Id="rId6" Type="http://schemas.openxmlformats.org/officeDocument/2006/relationships/slideLayout" Target="../slideLayouts/slideLayout16.xml"/><Relationship Id="rId11" Type="http://schemas.openxmlformats.org/officeDocument/2006/relationships/image" Target="../media/image85.wmf"/><Relationship Id="rId5" Type="http://schemas.openxmlformats.org/officeDocument/2006/relationships/tags" Target="../tags/tag52.xml"/><Relationship Id="rId15" Type="http://schemas.openxmlformats.org/officeDocument/2006/relationships/image" Target="../media/image89.png"/><Relationship Id="rId10" Type="http://schemas.openxmlformats.org/officeDocument/2006/relationships/image" Target="../media/image84.wmf"/><Relationship Id="rId4" Type="http://schemas.openxmlformats.org/officeDocument/2006/relationships/tags" Target="../tags/tag51.xml"/><Relationship Id="rId9" Type="http://schemas.openxmlformats.org/officeDocument/2006/relationships/image" Target="../media/image83.wmf"/><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4.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tags" Target="../tags/tag54.xml"/><Relationship Id="rId16"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2.png"/><Relationship Id="rId5" Type="http://schemas.openxmlformats.org/officeDocument/2006/relationships/tags" Target="../tags/tag57.xml"/><Relationship Id="rId15" Type="http://schemas.openxmlformats.org/officeDocument/2006/relationships/image" Target="../media/image96.png"/><Relationship Id="rId10" Type="http://schemas.openxmlformats.org/officeDocument/2006/relationships/image" Target="../media/image91.emf"/><Relationship Id="rId4" Type="http://schemas.openxmlformats.org/officeDocument/2006/relationships/tags" Target="../tags/tag56.xml"/><Relationship Id="rId9" Type="http://schemas.openxmlformats.org/officeDocument/2006/relationships/notesSlide" Target="../notesSlides/notesSlide32.xml"/><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tags" Target="../tags/tag61.xml"/><Relationship Id="rId7" Type="http://schemas.openxmlformats.org/officeDocument/2006/relationships/oleObject" Target="../embeddings/oleObject5.bin"/><Relationship Id="rId2" Type="http://schemas.openxmlformats.org/officeDocument/2006/relationships/tags" Target="../tags/tag60.xml"/><Relationship Id="rId1" Type="http://schemas.openxmlformats.org/officeDocument/2006/relationships/vmlDrawing" Target="../drawings/vmlDrawing5.vml"/><Relationship Id="rId6" Type="http://schemas.openxmlformats.org/officeDocument/2006/relationships/image" Target="../media/image100.png"/><Relationship Id="rId5" Type="http://schemas.openxmlformats.org/officeDocument/2006/relationships/notesSlide" Target="../notesSlides/notesSlide33.xml"/><Relationship Id="rId10" Type="http://schemas.openxmlformats.org/officeDocument/2006/relationships/image" Target="../media/image102.png"/><Relationship Id="rId4" Type="http://schemas.openxmlformats.org/officeDocument/2006/relationships/slideLayout" Target="../slideLayouts/slideLayout19.xml"/><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2.xml"/><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08.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64.xml"/><Relationship Id="rId16" Type="http://schemas.openxmlformats.org/officeDocument/2006/relationships/image" Target="../media/image11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06.png"/><Relationship Id="rId5" Type="http://schemas.openxmlformats.org/officeDocument/2006/relationships/tags" Target="../tags/tag67.xml"/><Relationship Id="rId15" Type="http://schemas.openxmlformats.org/officeDocument/2006/relationships/image" Target="../media/image110.png"/><Relationship Id="rId10" Type="http://schemas.openxmlformats.org/officeDocument/2006/relationships/image" Target="../media/image105.wmf"/><Relationship Id="rId4" Type="http://schemas.openxmlformats.org/officeDocument/2006/relationships/tags" Target="../tags/tag66.xml"/><Relationship Id="rId9" Type="http://schemas.openxmlformats.org/officeDocument/2006/relationships/notesSlide" Target="../notesSlides/notesSlide35.xml"/><Relationship Id="rId14"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72.xml"/><Relationship Id="rId7" Type="http://schemas.openxmlformats.org/officeDocument/2006/relationships/image" Target="../media/image1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3.png"/><Relationship Id="rId5" Type="http://schemas.openxmlformats.org/officeDocument/2006/relationships/slideLayout" Target="../slideLayouts/slideLayout16.xml"/><Relationship Id="rId4" Type="http://schemas.openxmlformats.org/officeDocument/2006/relationships/tags" Target="../tags/tag73.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76.xml"/><Relationship Id="rId7" Type="http://schemas.openxmlformats.org/officeDocument/2006/relationships/image" Target="../media/image11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0.png"/><Relationship Id="rId4" Type="http://schemas.openxmlformats.org/officeDocument/2006/relationships/tags" Target="../tags/tag77.xml"/><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4.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2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22.png"/><Relationship Id="rId5" Type="http://schemas.openxmlformats.org/officeDocument/2006/relationships/tags" Target="../tags/tag83.xml"/><Relationship Id="rId10" Type="http://schemas.openxmlformats.org/officeDocument/2006/relationships/image" Target="../media/image121.png"/><Relationship Id="rId4" Type="http://schemas.openxmlformats.org/officeDocument/2006/relationships/tags" Target="../tags/tag82.xml"/><Relationship Id="rId9" Type="http://schemas.openxmlformats.org/officeDocument/2006/relationships/image" Target="../media/image110.png"/><Relationship Id="rId1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87.xml"/><Relationship Id="rId7" Type="http://schemas.openxmlformats.org/officeDocument/2006/relationships/image" Target="../media/image9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26.png"/><Relationship Id="rId5" Type="http://schemas.openxmlformats.org/officeDocument/2006/relationships/slideLayout" Target="../slideLayouts/slideLayout19.xml"/><Relationship Id="rId4" Type="http://schemas.openxmlformats.org/officeDocument/2006/relationships/tags" Target="../tags/tag88.xml"/><Relationship Id="rId9"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4.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0.png"/><Relationship Id="rId17" Type="http://schemas.openxmlformats.org/officeDocument/2006/relationships/image" Target="../media/image134.png"/><Relationship Id="rId2" Type="http://schemas.openxmlformats.org/officeDocument/2006/relationships/tags" Target="../tags/tag90.xml"/><Relationship Id="rId16" Type="http://schemas.openxmlformats.org/officeDocument/2006/relationships/image" Target="../media/image13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29.png"/><Relationship Id="rId5" Type="http://schemas.openxmlformats.org/officeDocument/2006/relationships/tags" Target="../tags/tag93.xml"/><Relationship Id="rId15" Type="http://schemas.openxmlformats.org/officeDocument/2006/relationships/image" Target="../media/image132.png"/><Relationship Id="rId10" Type="http://schemas.openxmlformats.org/officeDocument/2006/relationships/image" Target="../media/image200.png"/><Relationship Id="rId4" Type="http://schemas.openxmlformats.org/officeDocument/2006/relationships/tags" Target="../tags/tag92.xml"/><Relationship Id="rId9" Type="http://schemas.openxmlformats.org/officeDocument/2006/relationships/notesSlide" Target="../notesSlides/notesSlide38.xml"/><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98.xml"/><Relationship Id="rId7" Type="http://schemas.openxmlformats.org/officeDocument/2006/relationships/image" Target="../media/image13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38.png"/><Relationship Id="rId5" Type="http://schemas.openxmlformats.org/officeDocument/2006/relationships/tags" Target="../tags/tag100.xml"/><Relationship Id="rId10" Type="http://schemas.openxmlformats.org/officeDocument/2006/relationships/image" Target="../media/image137.png"/><Relationship Id="rId4" Type="http://schemas.openxmlformats.org/officeDocument/2006/relationships/tags" Target="../tags/tag99.xml"/><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tags" Target="../tags/tag103.xml"/><Relationship Id="rId7" Type="http://schemas.openxmlformats.org/officeDocument/2006/relationships/slideLayout" Target="../slideLayouts/slideLayout19.xml"/><Relationship Id="rId12" Type="http://schemas.openxmlformats.org/officeDocument/2006/relationships/image" Target="../media/image143.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42.png"/><Relationship Id="rId5" Type="http://schemas.openxmlformats.org/officeDocument/2006/relationships/tags" Target="../tags/tag105.xml"/><Relationship Id="rId10" Type="http://schemas.openxmlformats.org/officeDocument/2006/relationships/image" Target="../media/image141.png"/><Relationship Id="rId4" Type="http://schemas.openxmlformats.org/officeDocument/2006/relationships/tags" Target="../tags/tag104.xml"/><Relationship Id="rId9"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45.wmf"/><Relationship Id="rId4"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149.png"/><Relationship Id="rId4" Type="http://schemas.openxmlformats.org/officeDocument/2006/relationships/hyperlink" Target="http://dx.doi.org/10.1016/j.cjche.2015.02.0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5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a:t>
            </a:r>
            <a:r>
              <a:rPr lang="en-US" sz="3600" dirty="0" smtClean="0"/>
              <a:t>Safe Water on Tap</a:t>
            </a:r>
            <a:endParaRPr lang="en-US" sz="3600" dirty="0"/>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t>
                </a:r>
                <a:r>
                  <a:rPr lang="en-US" dirty="0" smtClean="0"/>
                  <a:t>as </a:t>
                </a:r>
                <a:r>
                  <a:rPr lang="en-US" dirty="0"/>
                  <a:t>the collision potential for flocculation</a:t>
                </a:r>
              </a:p>
              <a:p>
                <a:r>
                  <a:rPr lang="en-US" dirty="0"/>
                  <a:t>So this raises the question… Is rapid mix actually the first stage of flocculation</a:t>
                </a:r>
                <a:r>
                  <a:rPr lang="en-US" dirty="0" smtClean="0"/>
                  <a:t>?</a:t>
                </a:r>
              </a:p>
              <a:p>
                <a:r>
                  <a:rPr lang="en-US" dirty="0" smtClean="0"/>
                  <a:t>If so, why use so much energy?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b="-3100"/>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Energy Dissipation Rate? (see </a:t>
            </a:r>
            <a:r>
              <a:rPr lang="en-US" dirty="0" smtClean="0">
                <a:hlinkClick r:id="rId3"/>
              </a:rPr>
              <a:t>AguaClara textbook</a:t>
            </a:r>
            <a:r>
              <a:rPr lang="en-US" dirty="0" smtClean="0"/>
              <a:t>)</a:t>
            </a:r>
            <a:endParaRPr lang="en-US" dirty="0"/>
          </a:p>
        </p:txBody>
      </p:sp>
      <p:sp>
        <p:nvSpPr>
          <p:cNvPr id="3" name="Content Placeholder 2"/>
          <p:cNvSpPr>
            <a:spLocks noGrp="1"/>
          </p:cNvSpPr>
          <p:nvPr>
            <p:ph idx="1"/>
          </p:nvPr>
        </p:nvSpPr>
        <p:spPr/>
        <p:txBody>
          <a:bodyPr/>
          <a:lstStyle/>
          <a:p>
            <a:r>
              <a:rPr lang="en-US" dirty="0" smtClean="0"/>
              <a:t>Head loss is the result of dissipation of mechanical energy through viscosity to heat</a:t>
            </a:r>
          </a:p>
          <a:p>
            <a:endParaRPr lang="en-US" dirty="0"/>
          </a:p>
          <a:p>
            <a:endParaRPr lang="en-US" dirty="0" smtClean="0"/>
          </a:p>
          <a:p>
            <a:r>
              <a:rPr lang="en-US" dirty="0" smtClean="0"/>
              <a:t>Pipe wall shear creates a constant energy dissipation rate in the direction of flow when averaged across the pipe</a:t>
            </a:r>
          </a:p>
          <a:p>
            <a:r>
              <a:rPr lang="en-US" dirty="0" smtClean="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smtClean="0"/>
              <a:t>Where </a:t>
            </a:r>
            <a:r>
              <a:rPr lang="en-US" sz="2000" dirty="0" smtClean="0">
                <a:latin typeface="Symbol" panose="05050102010706020507" pitchFamily="18" charset="2"/>
              </a:rPr>
              <a:t>q</a:t>
            </a:r>
            <a:r>
              <a:rPr lang="en-US" sz="2000" dirty="0" smtClean="0"/>
              <a:t> is the time over which the energy is dissipated</a:t>
            </a:r>
            <a:endParaRPr lang="en-US" sz="2000" dirty="0"/>
          </a:p>
        </p:txBody>
      </p:sp>
    </p:spTree>
    <p:extLst>
      <p:ext uri="{BB962C8B-B14F-4D97-AF65-F5344CB8AC3E}">
        <p14:creationId xmlns:p14="http://schemas.microsoft.com/office/powerpoint/2010/main" val="273563136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58"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smtClean="0"/>
              <a:t>We </a:t>
            </a:r>
            <a:r>
              <a:rPr lang="en-US" dirty="0"/>
              <a:t>don’t currently have a rational basis for design of a rapid mix unit</a:t>
            </a:r>
          </a:p>
          <a:p>
            <a:r>
              <a:rPr lang="en-US" dirty="0"/>
              <a:t>The 1 L/s pilot plant offers us the opportunity to do the needed research</a:t>
            </a:r>
            <a:r>
              <a:rPr lang="en-US" dirty="0" smtClean="0"/>
              <a:t>.</a:t>
            </a:r>
          </a:p>
          <a:p>
            <a:r>
              <a:rPr lang="en-US" dirty="0" smtClean="0"/>
              <a:t>The only compelling reason for rapid mix is prior to flow splitting to multiple treatment trains</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91"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2756876412"/>
              </p:ext>
            </p:extLst>
          </p:nvPr>
        </p:nvGraphicFramePr>
        <p:xfrm>
          <a:off x="3323756" y="3525660"/>
          <a:ext cx="5804189" cy="2166066"/>
        </p:xfrm>
        <a:graphic>
          <a:graphicData uri="http://schemas.openxmlformats.org/presentationml/2006/ole">
            <mc:AlternateContent xmlns:mc="http://schemas.openxmlformats.org/markup-compatibility/2006">
              <mc:Choice xmlns:v="urn:schemas-microsoft-com:vml" Requires="v">
                <p:oleObj spid="_x0000_s1006892" name="Mathcad" r:id="rId11" imgW="6448320" imgH="2409840" progId="Mathcad">
                  <p:embed/>
                </p:oleObj>
              </mc:Choice>
              <mc:Fallback>
                <p:oleObj name="Mathcad" r:id="rId11" imgW="6448320" imgH="2409840" progId="Mathcad">
                  <p:embed/>
                  <p:pic>
                    <p:nvPicPr>
                      <p:cNvPr id="0" name="Picture 8"/>
                      <p:cNvPicPr>
                        <a:picLocks noChangeAspect="1" noChangeArrowheads="1"/>
                      </p:cNvPicPr>
                      <p:nvPr/>
                    </p:nvPicPr>
                    <p:blipFill>
                      <a:blip r:embed="rId12"/>
                      <a:srcRect/>
                      <a:stretch>
                        <a:fillRect/>
                      </a:stretch>
                    </p:blipFill>
                    <p:spPr bwMode="auto">
                      <a:xfrm>
                        <a:off x="3323756" y="3525660"/>
                        <a:ext cx="5804189" cy="2166066"/>
                      </a:xfrm>
                      <a:prstGeom prst="rect">
                        <a:avLst/>
                      </a:prstGeom>
                      <a:noFill/>
                      <a:ln>
                        <a:noFill/>
                      </a:ln>
                      <a:effectLs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pic>
        <p:nvPicPr>
          <p:cNvPr id="17" name="Picture 1 1"/>
          <p:cNvPicPr preferRelativeResize="0">
            <a:picLocks noChangeAspect="1" noChangeArrowheads="1"/>
          </p:cNvPicPr>
          <p:nvPr/>
        </p:nvPicPr>
        <p:blipFill rotWithShape="1">
          <a:blip r:embed="rId13"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4"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3"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21"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602"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16"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a:t>
            </a:r>
            <a:r>
              <a:rPr lang="en-US" b="1" dirty="0" smtClean="0"/>
              <a:t>coagulants</a:t>
            </a:r>
          </a:p>
          <a:p>
            <a:r>
              <a:rPr lang="en-US" b="1" dirty="0" smtClean="0"/>
              <a:t>No equations based on this hypothesis for water treatment </a:t>
            </a:r>
            <a:endParaRPr lang="en-US" b="1" dirty="0"/>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38"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a:t>
            </a:r>
            <a:r>
              <a:rPr lang="en-US" dirty="0" smtClean="0"/>
              <a:t>constraints for Rapid Mix (uncertain if RM is needed!)</a:t>
            </a:r>
            <a:endParaRPr lang="en-US" dirty="0"/>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156004</TotalTime>
  <Words>5844</Words>
  <Application>Microsoft Office PowerPoint</Application>
  <PresentationFormat>On-screen Show (4:3)</PresentationFormat>
  <Paragraphs>669</Paragraphs>
  <Slides>76</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1</vt:i4>
      </vt:variant>
      <vt:variant>
        <vt:lpstr>Embedded OLE Servers</vt:lpstr>
      </vt:variant>
      <vt:variant>
        <vt:i4>2</vt:i4>
      </vt:variant>
      <vt:variant>
        <vt:lpstr>Slide Titles</vt:lpstr>
      </vt:variant>
      <vt:variant>
        <vt:i4>76</vt:i4>
      </vt:variant>
    </vt:vector>
  </HeadingPairs>
  <TitlesOfParts>
    <vt:vector size="91" baseType="lpstr">
      <vt:lpstr>Wingdings</vt:lpstr>
      <vt:lpstr>GreekC</vt:lpstr>
      <vt:lpstr>Candara</vt:lpstr>
      <vt:lpstr>Times</vt:lpstr>
      <vt:lpstr>Cambria Math</vt:lpstr>
      <vt:lpstr>Times New Roman</vt:lpstr>
      <vt:lpstr>Century Gothic</vt:lpstr>
      <vt:lpstr>Arial</vt:lpstr>
      <vt:lpstr>Symbol</vt:lpstr>
      <vt:lpstr>Lecture 4540 2014</vt:lpstr>
      <vt:lpstr>Lecture 4540 2015</vt:lpstr>
      <vt:lpstr>Lecture 4540 2016</vt:lpstr>
      <vt:lpstr>file:///C:\Users\mw24\Google%20Drive\Mathcad%2015%20files\Rapid%20mix%20exploration.xmcd\Selection%201299%201011%201713%201220</vt:lpstr>
      <vt:lpstr>Equation</vt:lpstr>
      <vt:lpstr>Mathcad</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What is the Energy Dissipation Rate? (see AguaClara textbook)</vt:lpstr>
      <vt:lpstr>Turbulence – Mixing – Energy Dissipation</vt:lpstr>
      <vt:lpstr>How Far Can Turbulence Mix? (Viscous inner scale)</vt:lpstr>
      <vt:lpstr>Mixing below the inner viscous length scale is by shear and diffusion</vt:lpstr>
      <vt:lpstr>AguaClara design…</vt:lpstr>
      <vt:lpstr>How do we generate intense turbulence?</vt:lpstr>
      <vt:lpstr>Flow Expansion</vt:lpstr>
      <vt:lpstr>Jet Mixing</vt:lpstr>
      <vt:lpstr>Energy Dissipation Rate Three orifices, same velocity</vt:lpstr>
      <vt:lpstr>Big eddies create smaller eddies</vt:lpstr>
      <vt:lpstr>The minimum Reynolds number for efficient mixing is 10,000 </vt:lpstr>
      <vt:lpstr>The Reynolds Number requirement may be a challenge for lab scale flows and irrelevant above 0.1 L/s</vt:lpstr>
      <vt:lpstr>Disclaimer</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lpstr>Possible constraints for Rapid Mix (uncertain if RM is needed!)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4396</cp:revision>
  <cp:lastPrinted>2017-09-18T12:38:31Z</cp:lastPrinted>
  <dcterms:created xsi:type="dcterms:W3CDTF">2006-04-11T13:01:40Z</dcterms:created>
  <dcterms:modified xsi:type="dcterms:W3CDTF">2019-10-02T16:29:42Z</dcterms:modified>
</cp:coreProperties>
</file>